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475" r:id="rId2"/>
    <p:sldId id="467" r:id="rId3"/>
    <p:sldId id="477" r:id="rId4"/>
    <p:sldId id="478" r:id="rId5"/>
    <p:sldId id="479" r:id="rId6"/>
    <p:sldId id="482" r:id="rId7"/>
    <p:sldId id="480" r:id="rId8"/>
    <p:sldId id="481" r:id="rId9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NanumSquare Neo Heavy" pitchFamily="2" charset="-127"/>
      <p:bold r:id="rId13"/>
    </p:embeddedFont>
    <p:embeddedFont>
      <p:font typeface="Cambria Math" panose="02040503050406030204" pitchFamily="18" charset="0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3DE"/>
    <a:srgbClr val="D9D9D9"/>
    <a:srgbClr val="BFBFBF"/>
    <a:srgbClr val="9FACEF"/>
    <a:srgbClr val="F2D4CC"/>
    <a:srgbClr val="4A66AC"/>
    <a:srgbClr val="595959"/>
    <a:srgbClr val="7F7F7F"/>
    <a:srgbClr val="B4B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4" autoAdjust="0"/>
    <p:restoredTop sz="92907" autoAdjust="0"/>
  </p:normalViewPr>
  <p:slideViewPr>
    <p:cSldViewPr snapToGrid="0">
      <p:cViewPr varScale="1">
        <p:scale>
          <a:sx n="116" d="100"/>
          <a:sy n="116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B6BE0-5B70-6C44-AA02-9F63272740BE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DED8D-AE1A-544A-94EE-0155283205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1697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BE442-51DD-FF05-6DA2-826D80E09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81A40F-4043-2001-3EC9-4C1A6486A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6ECA09-5D0F-1C6D-F073-F288F3B6E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1E3E8E-D123-42D1-5FA0-C9914A10D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DED8D-AE1A-544A-94EE-0155283205DD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47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DED8D-AE1A-544A-94EE-0155283205D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476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DED8D-AE1A-544A-94EE-0155283205D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24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DED8D-AE1A-544A-94EE-0155283205D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683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DED8D-AE1A-544A-94EE-0155283205D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60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DED8D-AE1A-544A-94EE-0155283205D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635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DED8D-AE1A-544A-94EE-0155283205D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2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DED8D-AE1A-544A-94EE-0155283205D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397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DCCFB-0CF0-5DA3-DF26-30FF12B24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0F260E-7F3B-0D88-0F5D-311CFC6DA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4DE52-B533-574F-4DCB-48A7AF7C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F9825-AA22-15D1-051D-BB266D20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3593E-B9FE-F2B5-C3CE-F2389362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34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5C861-0903-96BA-FF46-3DF44C55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787CC5-90CB-34B1-370C-0D47BE134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D255D-143E-7F4B-35DD-D8FA7292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5F66B-116E-6A99-6137-F1176533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01BEE7-C15D-C560-A259-4E4B88CF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024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2E3D9E-259E-C836-81D9-AB427EE3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4A98EC-D930-D6D3-4B57-CA30903C4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B1C8AF-36A1-0820-FDC4-FC5708C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A5A1D-4B09-A2D0-E6A1-60C5C823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9DC5F-375F-AC52-5BF7-3B396183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432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940A6-E5D9-29CA-57A2-C3EC4063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BF751-785C-323E-8114-1FBD81D00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A9289-D891-07C1-AE03-E6639D4A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FD685C-4643-A8C4-F925-14F2B8E8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1A648-5CA1-765B-7F37-796E4E1F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9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19173-3B91-81F6-623C-CA22C914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D3CC0B-34FE-767B-BE16-F59A0FDEC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757B8-CE0B-7BB5-533A-20D87540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0F58D-096D-9483-1839-247A194F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2D397-9E10-F2F8-53E3-41201B9C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333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74845-5E0D-CAF9-F073-74CE7F31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C893C-C05D-33E6-C056-F1D45CF23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C1FA59-7341-9A8E-2790-8E8BD3DFB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B824F8-F34C-148C-1D4F-335C2A20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96D485-7D2D-A7B7-582C-D86DA520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3829A-94FB-CD6B-9EC6-E89E5EEC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300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9C55C-CA5D-B69E-A50C-8C10D8F6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C86673-E423-915B-9617-585FCDD25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2E6170-3D82-8DF1-4BDA-CC0326BFB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DC8EED-1E99-6121-F4C6-93A831C85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E522F-B132-66AD-3469-417DB3A3C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B252A4-6BCB-4A40-F97F-5AC95D2E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BB5C96-2E40-BC84-B03F-0BC6742B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3F8FA8-B107-FFD7-E62C-AF541452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32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2AC34-BF6E-07E8-55AF-B913B147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960D-111A-13DB-9CD3-F391FAFF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F6D045-4C11-D608-68FB-05C1CDD7D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6DFEB-2087-964E-2E6A-24C488A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166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36113F-D229-464A-13CE-434EED08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E9B17-DCB0-DF93-88EE-4401B1FF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43015-708B-A97D-CAE6-B888EE16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10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9BC99-F61D-0CF1-4B66-3912951E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3B6FD-FF97-EF0C-4F82-E645C7AD8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2B7E61-CCEA-26C7-18BC-163495E32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0ADD0-EBBA-28DE-C13D-A65373EE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1FB9CC-1A63-A1F5-CA38-F4C5D0D3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268B97-9E42-8800-E221-C8E1E3E3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65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AB4E4-69E4-EC70-80E8-569B25FA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967F19-DFB3-B321-69D9-D6CA26875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DD9D2F-FA7E-27CE-1619-6610F28FC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A9195F-1AED-B027-89F2-E583BF00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57985C-53FD-CE1C-5B4C-370E0A32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43A4C4-AB1C-B8DA-E034-8AFC544F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092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E7D8B7-CD79-B9C9-FBC1-E07FC53D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4E2B4B-1525-8958-15DB-9124A028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58418-8F7D-FC4E-8913-52B0678ED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1BA6EF-7988-1B4D-8BAB-558219DABCFB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155CC9-FD00-8006-5222-35F159463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0A4D2-E335-64CD-C341-0A7F4F4C9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B9F770-0B17-1343-AE72-26C1D8430D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255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3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EF187A-1F2F-C32F-7179-BA9D2CE8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8199A1-C580-ED08-9673-448A95B941A0}"/>
              </a:ext>
            </a:extLst>
          </p:cNvPr>
          <p:cNvSpPr txBox="1"/>
          <p:nvPr/>
        </p:nvSpPr>
        <p:spPr>
          <a:xfrm>
            <a:off x="892876" y="2278078"/>
            <a:ext cx="9450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dirty="0">
                <a:solidFill>
                  <a:prstClr val="white"/>
                </a:solidFill>
                <a:latin typeface="NanumSquare Neo Heavy" pitchFamily="2" charset="-127"/>
                <a:ea typeface="NanumSquare Neo Heavy" pitchFamily="2" charset="-127"/>
              </a:rPr>
              <a:t>Machine</a:t>
            </a:r>
            <a:r>
              <a:rPr kumimoji="1" lang="ko-KR" altLang="en-US" sz="4800" b="1" dirty="0">
                <a:solidFill>
                  <a:prstClr val="white"/>
                </a:solidFill>
                <a:latin typeface="NanumSquare Neo Heavy" pitchFamily="2" charset="-127"/>
                <a:ea typeface="NanumSquare Neo Heavy" pitchFamily="2" charset="-127"/>
              </a:rPr>
              <a:t> </a:t>
            </a:r>
            <a:r>
              <a:rPr kumimoji="1" lang="en-US" altLang="ko-KR" sz="4800" b="1" dirty="0">
                <a:solidFill>
                  <a:prstClr val="white"/>
                </a:solidFill>
                <a:latin typeface="NanumSquare Neo Heavy" pitchFamily="2" charset="-127"/>
                <a:ea typeface="NanumSquare Neo Heavy" pitchFamily="2" charset="-127"/>
              </a:rPr>
              <a:t>Learning Approach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 Neo Heavy" pitchFamily="2" charset="-127"/>
                <a:ea typeface="NanumSquare Neo Heavy" pitchFamily="2" charset="-127"/>
                <a:cs typeface="+mn-cs"/>
              </a:rPr>
              <a:t>- Genetic Algorithm -</a:t>
            </a:r>
            <a:endParaRPr kumimoji="1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 Neo Heavy" pitchFamily="2" charset="-127"/>
              <a:ea typeface="NanumSquare Neo Heavy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69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5EC1D-B0F9-54E6-0BD4-31AC734946D5}"/>
              </a:ext>
            </a:extLst>
          </p:cNvPr>
          <p:cNvSpPr txBox="1"/>
          <p:nvPr/>
        </p:nvSpPr>
        <p:spPr>
          <a:xfrm>
            <a:off x="506014" y="507105"/>
            <a:ext cx="517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1. Genetic Algorithm</a:t>
            </a:r>
            <a:endParaRPr kumimoji="1" lang="ko-KR" altLang="en-US" sz="3600" b="1" dirty="0">
              <a:solidFill>
                <a:srgbClr val="3853DE"/>
              </a:solidFill>
              <a:latin typeface="NanumSquare Neo Heavy" pitchFamily="2" charset="-127"/>
              <a:ea typeface="NanumSquare Neo Heavy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DAABF-9777-4E74-1295-26DCEA51709B}"/>
              </a:ext>
            </a:extLst>
          </p:cNvPr>
          <p:cNvSpPr txBox="1"/>
          <p:nvPr/>
        </p:nvSpPr>
        <p:spPr>
          <a:xfrm>
            <a:off x="4271503" y="2164353"/>
            <a:ext cx="4116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4000" b="1" dirty="0">
                <a:latin typeface="NanumSquare Neo Heavy" pitchFamily="2" charset="-127"/>
                <a:ea typeface="NanumSquare Neo Heavy" pitchFamily="2" charset="-127"/>
              </a:rPr>
              <a:t>1. Crossover</a:t>
            </a:r>
            <a:endParaRPr lang="ko-Kore-KR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588CA-C1EA-D265-CC67-379C12A4BF73}"/>
              </a:ext>
            </a:extLst>
          </p:cNvPr>
          <p:cNvSpPr txBox="1"/>
          <p:nvPr/>
        </p:nvSpPr>
        <p:spPr>
          <a:xfrm>
            <a:off x="4162032" y="3263350"/>
            <a:ext cx="4116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4000" b="1" dirty="0">
                <a:latin typeface="NanumSquare Neo Heavy" pitchFamily="2" charset="-127"/>
                <a:ea typeface="NanumSquare Neo Heavy" pitchFamily="2" charset="-127"/>
              </a:rPr>
              <a:t>2. Mutation</a:t>
            </a:r>
            <a:endParaRPr lang="ko-Kore-KR" alt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78BD4A-EF1F-F2A8-1F43-6E942CB86BBC}"/>
              </a:ext>
            </a:extLst>
          </p:cNvPr>
          <p:cNvSpPr txBox="1"/>
          <p:nvPr/>
        </p:nvSpPr>
        <p:spPr>
          <a:xfrm>
            <a:off x="4271502" y="4362347"/>
            <a:ext cx="4116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4000" b="1" dirty="0">
                <a:latin typeface="NanumSquare Neo Heavy" pitchFamily="2" charset="-127"/>
                <a:ea typeface="NanumSquare Neo Heavy" pitchFamily="2" charset="-127"/>
              </a:rPr>
              <a:t>3. Selection</a:t>
            </a:r>
            <a:endParaRPr lang="ko-Kore-KR" alt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2E7AFA-B3AD-7066-ECF9-D7A0FA449D68}"/>
              </a:ext>
            </a:extLst>
          </p:cNvPr>
          <p:cNvSpPr txBox="1"/>
          <p:nvPr/>
        </p:nvSpPr>
        <p:spPr>
          <a:xfrm>
            <a:off x="5472453" y="5070233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* the shortest time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215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5EC1D-B0F9-54E6-0BD4-31AC734946D5}"/>
              </a:ext>
            </a:extLst>
          </p:cNvPr>
          <p:cNvSpPr txBox="1"/>
          <p:nvPr/>
        </p:nvSpPr>
        <p:spPr>
          <a:xfrm>
            <a:off x="506014" y="507105"/>
            <a:ext cx="5096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2. Analysis the Task</a:t>
            </a:r>
            <a:endParaRPr kumimoji="1" lang="ko-KR" altLang="en-US" sz="3600" b="1" dirty="0">
              <a:solidFill>
                <a:srgbClr val="3853DE"/>
              </a:solidFill>
              <a:latin typeface="NanumSquare Neo Heavy" pitchFamily="2" charset="-127"/>
              <a:ea typeface="NanumSquare Neo Heavy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DAABF-9777-4E74-1295-26DCEA51709B}"/>
              </a:ext>
            </a:extLst>
          </p:cNvPr>
          <p:cNvSpPr txBox="1"/>
          <p:nvPr/>
        </p:nvSpPr>
        <p:spPr>
          <a:xfrm>
            <a:off x="663275" y="1681395"/>
            <a:ext cx="11011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800" b="1" dirty="0">
                <a:latin typeface="NanumSquare Neo Heavy" pitchFamily="2" charset="-127"/>
                <a:ea typeface="NanumSquare Neo Heavy" pitchFamily="2" charset="-127"/>
              </a:rPr>
              <a:t>Find out the schedule which requires shortest time </a:t>
            </a:r>
            <a:endParaRPr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DC02053-01EA-8CB0-95F5-3B323847689B}"/>
              </a:ext>
            </a:extLst>
          </p:cNvPr>
          <p:cNvSpPr/>
          <p:nvPr/>
        </p:nvSpPr>
        <p:spPr>
          <a:xfrm>
            <a:off x="506014" y="1493949"/>
            <a:ext cx="11069687" cy="1004552"/>
          </a:xfrm>
          <a:prstGeom prst="roundRect">
            <a:avLst>
              <a:gd name="adj" fmla="val 10930"/>
            </a:avLst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FD3B7-97F4-E20A-03A6-37E8153FCAA8}"/>
              </a:ext>
            </a:extLst>
          </p:cNvPr>
          <p:cNvSpPr txBox="1"/>
          <p:nvPr/>
        </p:nvSpPr>
        <p:spPr>
          <a:xfrm>
            <a:off x="2476635" y="3429000"/>
            <a:ext cx="71284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 Neo Heavy" pitchFamily="2" charset="-127"/>
                <a:ea typeface="NanumSquare Neo Heavy" pitchFamily="2" charset="-127"/>
              </a:rPr>
              <a:t>Reflect task property of real space</a:t>
            </a:r>
          </a:p>
          <a:p>
            <a:pPr algn="ctr"/>
            <a:endParaRPr kumimoji="1" lang="en-US" altLang="ko-Kore-KR" sz="2400" b="1" dirty="0">
              <a:latin typeface="NanumSquare Neo Heavy" pitchFamily="2" charset="-127"/>
              <a:ea typeface="NanumSquare Neo Heavy" pitchFamily="2" charset="-127"/>
            </a:endParaRPr>
          </a:p>
          <a:p>
            <a:pPr marL="342900" indent="-342900" algn="ctr">
              <a:buAutoNum type="alphaLcPeriod"/>
            </a:pPr>
            <a:r>
              <a:rPr kumimoji="1" lang="en-US" altLang="ko-Kore-KR" sz="2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Parallel</a:t>
            </a:r>
          </a:p>
          <a:p>
            <a:pPr marL="342900" indent="-342900" algn="ctr">
              <a:buAutoNum type="alphaLcPeriod"/>
            </a:pPr>
            <a:r>
              <a:rPr kumimoji="1" lang="en-US" altLang="ko-Kore-KR" sz="2400" b="1" dirty="0">
                <a:latin typeface="NanumSquare Neo Heavy" pitchFamily="2" charset="-127"/>
                <a:ea typeface="NanumSquare Neo Heavy" pitchFamily="2" charset="-127"/>
              </a:rPr>
              <a:t>Dependency</a:t>
            </a:r>
          </a:p>
        </p:txBody>
      </p:sp>
      <p:sp>
        <p:nvSpPr>
          <p:cNvPr id="4" name="모서리가 둥근 직사각형 13">
            <a:extLst>
              <a:ext uri="{FF2B5EF4-FFF2-40B4-BE49-F238E27FC236}">
                <a16:creationId xmlns:a16="http://schemas.microsoft.com/office/drawing/2014/main" id="{866B5B35-137E-189C-FDC7-B843B445F9C5}"/>
              </a:ext>
            </a:extLst>
          </p:cNvPr>
          <p:cNvSpPr/>
          <p:nvPr/>
        </p:nvSpPr>
        <p:spPr>
          <a:xfrm>
            <a:off x="485917" y="2685947"/>
            <a:ext cx="11089783" cy="3341366"/>
          </a:xfrm>
          <a:prstGeom prst="roundRect">
            <a:avLst>
              <a:gd name="adj" fmla="val 6201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74536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5EC1D-B0F9-54E6-0BD4-31AC734946D5}"/>
              </a:ext>
            </a:extLst>
          </p:cNvPr>
          <p:cNvSpPr txBox="1"/>
          <p:nvPr/>
        </p:nvSpPr>
        <p:spPr>
          <a:xfrm>
            <a:off x="506014" y="507105"/>
            <a:ext cx="5096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2. Analysis the Task</a:t>
            </a:r>
            <a:endParaRPr kumimoji="1" lang="ko-KR" altLang="en-US" sz="3600" b="1" dirty="0">
              <a:solidFill>
                <a:srgbClr val="3853DE"/>
              </a:solidFill>
              <a:latin typeface="NanumSquare Neo Heavy" pitchFamily="2" charset="-127"/>
              <a:ea typeface="NanumSquare Neo Heavy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FD3B7-97F4-E20A-03A6-37E8153FCAA8}"/>
              </a:ext>
            </a:extLst>
          </p:cNvPr>
          <p:cNvSpPr txBox="1"/>
          <p:nvPr/>
        </p:nvSpPr>
        <p:spPr>
          <a:xfrm>
            <a:off x="261469" y="1516487"/>
            <a:ext cx="268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 Neo Heavy" pitchFamily="2" charset="-127"/>
                <a:ea typeface="NanumSquare Neo Heavy" pitchFamily="2" charset="-127"/>
              </a:rPr>
              <a:t>Parallel (X)</a:t>
            </a: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CA5A68C4-10A4-5086-3390-6F2FDBDBE430}"/>
              </a:ext>
            </a:extLst>
          </p:cNvPr>
          <p:cNvSpPr/>
          <p:nvPr/>
        </p:nvSpPr>
        <p:spPr>
          <a:xfrm>
            <a:off x="1378039" y="2226397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9FACE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5BFC4122-521E-C9CF-E9BD-168AD9C48518}"/>
              </a:ext>
            </a:extLst>
          </p:cNvPr>
          <p:cNvSpPr/>
          <p:nvPr/>
        </p:nvSpPr>
        <p:spPr>
          <a:xfrm>
            <a:off x="3992710" y="2226396"/>
            <a:ext cx="2103290" cy="832335"/>
          </a:xfrm>
          <a:prstGeom prst="roundRect">
            <a:avLst>
              <a:gd name="adj" fmla="val 10930"/>
            </a:avLst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7" name="모서리가 둥근 직사각형 1">
            <a:extLst>
              <a:ext uri="{FF2B5EF4-FFF2-40B4-BE49-F238E27FC236}">
                <a16:creationId xmlns:a16="http://schemas.microsoft.com/office/drawing/2014/main" id="{031F8412-785B-2676-10C8-6617D981571D}"/>
              </a:ext>
            </a:extLst>
          </p:cNvPr>
          <p:cNvSpPr/>
          <p:nvPr/>
        </p:nvSpPr>
        <p:spPr>
          <a:xfrm>
            <a:off x="4089223" y="5397933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BFBFB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9" name="오른쪽 화살표[R] 32">
            <a:extLst>
              <a:ext uri="{FF2B5EF4-FFF2-40B4-BE49-F238E27FC236}">
                <a16:creationId xmlns:a16="http://schemas.microsoft.com/office/drawing/2014/main" id="{0B2DF447-2375-E896-76AF-08D30B4DBC78}"/>
              </a:ext>
            </a:extLst>
          </p:cNvPr>
          <p:cNvSpPr/>
          <p:nvPr/>
        </p:nvSpPr>
        <p:spPr>
          <a:xfrm>
            <a:off x="3568324" y="2509538"/>
            <a:ext cx="385752" cy="381770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80A51-B783-80DE-8EB5-B486E454E874}"/>
                  </a:ext>
                </a:extLst>
              </p:cNvPr>
              <p:cNvSpPr txBox="1"/>
              <p:nvPr/>
            </p:nvSpPr>
            <p:spPr>
              <a:xfrm>
                <a:off x="6192513" y="2077510"/>
                <a:ext cx="5784949" cy="1033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𝒖</m:t>
                          </m:r>
                          <m: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𝒏𝒑𝒂𝒓𝒂𝒍𝒍𝒆𝒍</m:t>
                          </m:r>
                          <m: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 </m:t>
                          </m:r>
                          <m: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𝒕𝒂𝒔𝒌</m:t>
                          </m:r>
                        </m:sub>
                        <m:sup/>
                        <m:e>
                          <m: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𝑻𝒊𝒎𝒆</m:t>
                          </m:r>
                        </m:e>
                      </m:nary>
                      <m:r>
                        <a:rPr kumimoji="1" lang="en-US" altLang="ko-Kore-KR" sz="2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=</m:t>
                      </m:r>
                      <m:r>
                        <a:rPr kumimoji="1" lang="en-US" altLang="ko-Kore-KR" sz="2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𝑪𝒐𝒏𝒔𝒕𝒂𝒏𝒕</m:t>
                      </m:r>
                    </m:oMath>
                  </m:oMathPara>
                </a14:m>
                <a:endParaRPr kumimoji="1" lang="en-US" altLang="ko-Kore-KR" sz="2400" b="1" dirty="0">
                  <a:latin typeface="NanumSquare Neo Heavy" pitchFamily="2" charset="-127"/>
                  <a:ea typeface="NanumSquare Neo Heavy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80A51-B783-80DE-8EB5-B486E454E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513" y="2077510"/>
                <a:ext cx="5784949" cy="1033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B80A94-85D9-1850-51F6-3B8520A8300D}"/>
                  </a:ext>
                </a:extLst>
              </p:cNvPr>
              <p:cNvSpPr txBox="1"/>
              <p:nvPr/>
            </p:nvSpPr>
            <p:spPr>
              <a:xfrm>
                <a:off x="9363200" y="5397933"/>
                <a:ext cx="26877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∗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𝑺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=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𝑺𝒄𝒉𝒆𝒅𝒖𝒍𝒆</m:t>
                      </m:r>
                    </m:oMath>
                  </m:oMathPara>
                </a14:m>
                <a:endParaRPr kumimoji="1" lang="en-US" altLang="ko-Kore-KR" sz="1400" b="1" dirty="0">
                  <a:latin typeface="NanumSquare Neo Heavy" pitchFamily="2" charset="-127"/>
                  <a:ea typeface="NanumSquare Neo Heavy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B80A94-85D9-1850-51F6-3B8520A83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200" y="5397933"/>
                <a:ext cx="268779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2496DA58-F4D1-904B-7604-F5B566C1E532}"/>
              </a:ext>
            </a:extLst>
          </p:cNvPr>
          <p:cNvSpPr/>
          <p:nvPr/>
        </p:nvSpPr>
        <p:spPr>
          <a:xfrm>
            <a:off x="1378039" y="4794372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9FACE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B4630163-7904-887F-2D4F-986AFCCCE26F}"/>
              </a:ext>
            </a:extLst>
          </p:cNvPr>
          <p:cNvSpPr/>
          <p:nvPr/>
        </p:nvSpPr>
        <p:spPr>
          <a:xfrm>
            <a:off x="4119425" y="4383161"/>
            <a:ext cx="2103290" cy="832335"/>
          </a:xfrm>
          <a:prstGeom prst="roundRect">
            <a:avLst>
              <a:gd name="adj" fmla="val 10930"/>
            </a:avLst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5" name="오른쪽 화살표[R] 32">
            <a:extLst>
              <a:ext uri="{FF2B5EF4-FFF2-40B4-BE49-F238E27FC236}">
                <a16:creationId xmlns:a16="http://schemas.microsoft.com/office/drawing/2014/main" id="{A0EA1204-CD5E-FB8D-43F3-BA423F7018A3}"/>
              </a:ext>
            </a:extLst>
          </p:cNvPr>
          <p:cNvSpPr/>
          <p:nvPr/>
        </p:nvSpPr>
        <p:spPr>
          <a:xfrm>
            <a:off x="3568324" y="5077513"/>
            <a:ext cx="385752" cy="381770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4CC33B-D8FE-10F7-2276-F3D0048541E9}"/>
                  </a:ext>
                </a:extLst>
              </p:cNvPr>
              <p:cNvSpPr txBox="1"/>
              <p:nvPr/>
            </p:nvSpPr>
            <p:spPr>
              <a:xfrm>
                <a:off x="6096000" y="4593026"/>
                <a:ext cx="5784949" cy="1033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𝒑</m:t>
                          </m:r>
                          <m: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𝒂𝒓𝒂𝒍𝒍𝒆𝒍</m:t>
                          </m:r>
                          <m: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 </m:t>
                          </m:r>
                          <m: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𝒕𝒂𝒔𝒌</m:t>
                          </m:r>
                        </m:sub>
                        <m:sup/>
                        <m:e>
                          <m:r>
                            <a:rPr kumimoji="1" lang="en-US" altLang="ko-Kore-KR" sz="2400" b="1" i="1" smtClean="0">
                              <a:latin typeface="Cambria Math" panose="02040503050406030204" pitchFamily="18" charset="0"/>
                              <a:ea typeface="NanumSquare Neo Heavy" pitchFamily="2" charset="-127"/>
                            </a:rPr>
                            <m:t>𝑻𝒊𝒎𝒆</m:t>
                          </m:r>
                        </m:e>
                      </m:nary>
                      <m:r>
                        <a:rPr kumimoji="1" lang="en-US" altLang="ko-Kore-KR" sz="2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=</m:t>
                      </m:r>
                      <m:r>
                        <a:rPr kumimoji="1" lang="en-US" altLang="ko-Kore-KR" sz="2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𝑫𝒆𝒑𝒆𝒏𝒅𝒔</m:t>
                      </m:r>
                      <m:r>
                        <a:rPr kumimoji="1" lang="en-US" altLang="ko-Kore-KR" sz="2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 </m:t>
                      </m:r>
                      <m:r>
                        <a:rPr kumimoji="1" lang="en-US" altLang="ko-Kore-KR" sz="2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𝒐𝒏</m:t>
                      </m:r>
                      <m:r>
                        <a:rPr kumimoji="1" lang="en-US" altLang="ko-Kore-KR" sz="2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 </m:t>
                      </m:r>
                      <m:r>
                        <a:rPr kumimoji="1" lang="en-US" altLang="ko-Kore-KR" sz="2400" b="1" i="1" smtClean="0">
                          <a:latin typeface="Cambria Math" panose="02040503050406030204" pitchFamily="18" charset="0"/>
                          <a:ea typeface="NanumSquare Neo Heavy" pitchFamily="2" charset="-127"/>
                        </a:rPr>
                        <m:t>𝑺</m:t>
                      </m:r>
                    </m:oMath>
                  </m:oMathPara>
                </a14:m>
                <a:endParaRPr kumimoji="1" lang="en-US" altLang="ko-Kore-KR" sz="2400" b="1" dirty="0">
                  <a:latin typeface="NanumSquare Neo Heavy" pitchFamily="2" charset="-127"/>
                  <a:ea typeface="NanumSquare Neo Heavy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4CC33B-D8FE-10F7-2276-F3D004854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593026"/>
                <a:ext cx="5784949" cy="1033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608CC0A-7F8F-FD87-59BE-54339CAD5D63}"/>
              </a:ext>
            </a:extLst>
          </p:cNvPr>
          <p:cNvSpPr txBox="1"/>
          <p:nvPr/>
        </p:nvSpPr>
        <p:spPr>
          <a:xfrm>
            <a:off x="261469" y="3670028"/>
            <a:ext cx="268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Parallel (O)</a:t>
            </a:r>
          </a:p>
        </p:txBody>
      </p:sp>
    </p:spTree>
    <p:extLst>
      <p:ext uri="{BB962C8B-B14F-4D97-AF65-F5344CB8AC3E}">
        <p14:creationId xmlns:p14="http://schemas.microsoft.com/office/powerpoint/2010/main" val="402186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4E598B5F-3828-1D8B-6419-64A798996D76}"/>
              </a:ext>
            </a:extLst>
          </p:cNvPr>
          <p:cNvSpPr/>
          <p:nvPr/>
        </p:nvSpPr>
        <p:spPr>
          <a:xfrm>
            <a:off x="2012257" y="2292692"/>
            <a:ext cx="2277280" cy="2884612"/>
          </a:xfrm>
          <a:prstGeom prst="roundRect">
            <a:avLst>
              <a:gd name="adj" fmla="val 4144"/>
            </a:avLst>
          </a:prstGeom>
          <a:solidFill>
            <a:srgbClr val="9FACE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5EC1D-B0F9-54E6-0BD4-31AC734946D5}"/>
              </a:ext>
            </a:extLst>
          </p:cNvPr>
          <p:cNvSpPr txBox="1"/>
          <p:nvPr/>
        </p:nvSpPr>
        <p:spPr>
          <a:xfrm>
            <a:off x="506014" y="507105"/>
            <a:ext cx="442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3. Data Structure</a:t>
            </a:r>
            <a:endParaRPr kumimoji="1" lang="ko-KR" altLang="en-US" sz="3600" b="1" dirty="0">
              <a:solidFill>
                <a:srgbClr val="3853DE"/>
              </a:solidFill>
              <a:latin typeface="NanumSquare Neo Heavy" pitchFamily="2" charset="-127"/>
              <a:ea typeface="NanumSquare Neo Heavy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FD3B7-97F4-E20A-03A6-37E8153FCAA8}"/>
              </a:ext>
            </a:extLst>
          </p:cNvPr>
          <p:cNvSpPr txBox="1"/>
          <p:nvPr/>
        </p:nvSpPr>
        <p:spPr>
          <a:xfrm>
            <a:off x="261469" y="1516487"/>
            <a:ext cx="5546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 Neo Heavy" pitchFamily="2" charset="-127"/>
                <a:ea typeface="NanumSquare Neo Heavy" pitchFamily="2" charset="-127"/>
              </a:rPr>
              <a:t>Schedule, </a:t>
            </a:r>
            <a:r>
              <a:rPr kumimoji="1" lang="en-US" altLang="ko-Kore-KR" sz="24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2400" b="1" dirty="0">
                <a:latin typeface="NanumSquare Neo Heavy" pitchFamily="2" charset="-127"/>
                <a:ea typeface="NanumSquare Neo Heavy" pitchFamily="2" charset="-127"/>
              </a:rPr>
              <a:t>, Task</a:t>
            </a: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CA5A68C4-10A4-5086-3390-6F2FDBDBE430}"/>
              </a:ext>
            </a:extLst>
          </p:cNvPr>
          <p:cNvSpPr/>
          <p:nvPr/>
        </p:nvSpPr>
        <p:spPr>
          <a:xfrm>
            <a:off x="2099252" y="2355183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9FACE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5BFC4122-521E-C9CF-E9BD-168AD9C48518}"/>
              </a:ext>
            </a:extLst>
          </p:cNvPr>
          <p:cNvSpPr/>
          <p:nvPr/>
        </p:nvSpPr>
        <p:spPr>
          <a:xfrm>
            <a:off x="5171122" y="2355182"/>
            <a:ext cx="2103290" cy="832335"/>
          </a:xfrm>
          <a:prstGeom prst="roundRect">
            <a:avLst>
              <a:gd name="adj" fmla="val 10930"/>
            </a:avLst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9" name="오른쪽 화살표[R] 32">
            <a:extLst>
              <a:ext uri="{FF2B5EF4-FFF2-40B4-BE49-F238E27FC236}">
                <a16:creationId xmlns:a16="http://schemas.microsoft.com/office/drawing/2014/main" id="{0B2DF447-2375-E896-76AF-08D30B4DBC78}"/>
              </a:ext>
            </a:extLst>
          </p:cNvPr>
          <p:cNvSpPr/>
          <p:nvPr/>
        </p:nvSpPr>
        <p:spPr>
          <a:xfrm>
            <a:off x="4553558" y="2638324"/>
            <a:ext cx="385752" cy="381770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808194E-B54E-C25C-AE90-17B07D38B68B}"/>
              </a:ext>
            </a:extLst>
          </p:cNvPr>
          <p:cNvSpPr/>
          <p:nvPr/>
        </p:nvSpPr>
        <p:spPr>
          <a:xfrm>
            <a:off x="8165723" y="2355182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BFBFB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32">
            <a:extLst>
              <a:ext uri="{FF2B5EF4-FFF2-40B4-BE49-F238E27FC236}">
                <a16:creationId xmlns:a16="http://schemas.microsoft.com/office/drawing/2014/main" id="{FAF43AAE-1BD4-B1A6-34F7-E6ECE5C2ED15}"/>
              </a:ext>
            </a:extLst>
          </p:cNvPr>
          <p:cNvSpPr/>
          <p:nvPr/>
        </p:nvSpPr>
        <p:spPr>
          <a:xfrm>
            <a:off x="7556306" y="2580464"/>
            <a:ext cx="385752" cy="381770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08F52-36F2-E456-42D4-0747315CADE2}"/>
              </a:ext>
            </a:extLst>
          </p:cNvPr>
          <p:cNvSpPr txBox="1"/>
          <p:nvPr/>
        </p:nvSpPr>
        <p:spPr>
          <a:xfrm>
            <a:off x="2143796" y="2596506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1</a:t>
            </a:r>
            <a:endParaRPr lang="ko-Kore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AABBD-47E1-3214-4E2C-14F0C5DEA53A}"/>
              </a:ext>
            </a:extLst>
          </p:cNvPr>
          <p:cNvSpPr txBox="1"/>
          <p:nvPr/>
        </p:nvSpPr>
        <p:spPr>
          <a:xfrm>
            <a:off x="8210267" y="2580372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3</a:t>
            </a:r>
            <a:endParaRPr lang="ko-Kore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60543-D2F4-9189-28BA-85ACCD0F02EE}"/>
              </a:ext>
            </a:extLst>
          </p:cNvPr>
          <p:cNvSpPr txBox="1"/>
          <p:nvPr/>
        </p:nvSpPr>
        <p:spPr>
          <a:xfrm>
            <a:off x="5215667" y="2586812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2</a:t>
            </a:r>
            <a:endParaRPr lang="ko-Kore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F58CE-E897-4AFE-C2E9-7C8151FD82D3}"/>
              </a:ext>
            </a:extLst>
          </p:cNvPr>
          <p:cNvSpPr txBox="1"/>
          <p:nvPr/>
        </p:nvSpPr>
        <p:spPr>
          <a:xfrm>
            <a:off x="2143796" y="3250009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False</a:t>
            </a:r>
            <a:endParaRPr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D3C01A-B168-2388-2473-FE683170F260}"/>
              </a:ext>
            </a:extLst>
          </p:cNvPr>
          <p:cNvSpPr txBox="1"/>
          <p:nvPr/>
        </p:nvSpPr>
        <p:spPr>
          <a:xfrm>
            <a:off x="8254811" y="3253886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True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CB054-10E4-CB3D-B632-323B48659123}"/>
              </a:ext>
            </a:extLst>
          </p:cNvPr>
          <p:cNvSpPr txBox="1"/>
          <p:nvPr/>
        </p:nvSpPr>
        <p:spPr>
          <a:xfrm>
            <a:off x="5215667" y="3265258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True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23" name="모서리가 둥근 직사각형 13">
            <a:extLst>
              <a:ext uri="{FF2B5EF4-FFF2-40B4-BE49-F238E27FC236}">
                <a16:creationId xmlns:a16="http://schemas.microsoft.com/office/drawing/2014/main" id="{72ACFC9A-339F-F25A-B8D5-F587F229B06F}"/>
              </a:ext>
            </a:extLst>
          </p:cNvPr>
          <p:cNvSpPr/>
          <p:nvPr/>
        </p:nvSpPr>
        <p:spPr>
          <a:xfrm>
            <a:off x="2575770" y="3966691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8B5A6671-DAB3-ED92-4FD8-EF482E8F59AB}"/>
              </a:ext>
            </a:extLst>
          </p:cNvPr>
          <p:cNvSpPr/>
          <p:nvPr/>
        </p:nvSpPr>
        <p:spPr>
          <a:xfrm>
            <a:off x="5081735" y="2292692"/>
            <a:ext cx="2277280" cy="2884612"/>
          </a:xfrm>
          <a:prstGeom prst="roundRect">
            <a:avLst>
              <a:gd name="adj" fmla="val 4144"/>
            </a:avLst>
          </a:prstGeom>
          <a:solidFill>
            <a:srgbClr val="BFBFB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6" name="모서리가 둥근 직사각형 1">
            <a:extLst>
              <a:ext uri="{FF2B5EF4-FFF2-40B4-BE49-F238E27FC236}">
                <a16:creationId xmlns:a16="http://schemas.microsoft.com/office/drawing/2014/main" id="{3939A3E1-36E5-D7D9-1085-0660E50EFFF8}"/>
              </a:ext>
            </a:extLst>
          </p:cNvPr>
          <p:cNvSpPr/>
          <p:nvPr/>
        </p:nvSpPr>
        <p:spPr>
          <a:xfrm>
            <a:off x="8078728" y="2292692"/>
            <a:ext cx="2277280" cy="2884612"/>
          </a:xfrm>
          <a:prstGeom prst="roundRect">
            <a:avLst>
              <a:gd name="adj" fmla="val 4144"/>
            </a:avLst>
          </a:prstGeom>
          <a:solidFill>
            <a:srgbClr val="D9D9D9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7" name="모서리가 둥근 직사각형 13">
            <a:extLst>
              <a:ext uri="{FF2B5EF4-FFF2-40B4-BE49-F238E27FC236}">
                <a16:creationId xmlns:a16="http://schemas.microsoft.com/office/drawing/2014/main" id="{8E4BB81C-A32F-7727-0E58-D0F253DE0537}"/>
              </a:ext>
            </a:extLst>
          </p:cNvPr>
          <p:cNvSpPr/>
          <p:nvPr/>
        </p:nvSpPr>
        <p:spPr>
          <a:xfrm>
            <a:off x="5645248" y="3772455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8" name="모서리가 둥근 직사각형 13">
            <a:extLst>
              <a:ext uri="{FF2B5EF4-FFF2-40B4-BE49-F238E27FC236}">
                <a16:creationId xmlns:a16="http://schemas.microsoft.com/office/drawing/2014/main" id="{590207AF-A9EF-3C51-7A0E-D86FBC13FF8D}"/>
              </a:ext>
            </a:extLst>
          </p:cNvPr>
          <p:cNvSpPr/>
          <p:nvPr/>
        </p:nvSpPr>
        <p:spPr>
          <a:xfrm>
            <a:off x="5645248" y="4445055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9" name="모서리가 둥근 직사각형 13">
            <a:extLst>
              <a:ext uri="{FF2B5EF4-FFF2-40B4-BE49-F238E27FC236}">
                <a16:creationId xmlns:a16="http://schemas.microsoft.com/office/drawing/2014/main" id="{AEE9A7F1-4230-D26C-7CF0-2AD9E68BEBF3}"/>
              </a:ext>
            </a:extLst>
          </p:cNvPr>
          <p:cNvSpPr/>
          <p:nvPr/>
        </p:nvSpPr>
        <p:spPr>
          <a:xfrm>
            <a:off x="8686785" y="3984162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70470-4EB1-D965-79DB-6E92E631A354}"/>
              </a:ext>
            </a:extLst>
          </p:cNvPr>
          <p:cNvSpPr txBox="1"/>
          <p:nvPr/>
        </p:nvSpPr>
        <p:spPr>
          <a:xfrm>
            <a:off x="2145275" y="4074316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A1E19C-E318-35E6-B272-FB0F8BCA269E}"/>
              </a:ext>
            </a:extLst>
          </p:cNvPr>
          <p:cNvSpPr txBox="1"/>
          <p:nvPr/>
        </p:nvSpPr>
        <p:spPr>
          <a:xfrm>
            <a:off x="5213273" y="3885802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C18C2-81FB-C76D-C0FF-5D438D1591B6}"/>
              </a:ext>
            </a:extLst>
          </p:cNvPr>
          <p:cNvSpPr txBox="1"/>
          <p:nvPr/>
        </p:nvSpPr>
        <p:spPr>
          <a:xfrm>
            <a:off x="8254811" y="4097508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C9396-035D-D391-DCAA-839E41DB0662}"/>
              </a:ext>
            </a:extLst>
          </p:cNvPr>
          <p:cNvSpPr txBox="1"/>
          <p:nvPr/>
        </p:nvSpPr>
        <p:spPr>
          <a:xfrm>
            <a:off x="5213273" y="4558402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 N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96894-5C8D-7C00-F500-255A6D6259EE}"/>
              </a:ext>
            </a:extLst>
          </p:cNvPr>
          <p:cNvSpPr txBox="1"/>
          <p:nvPr/>
        </p:nvSpPr>
        <p:spPr>
          <a:xfrm>
            <a:off x="2188340" y="5243669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Only one task</a:t>
            </a:r>
            <a:endParaRPr lang="ko-Kore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B45F05-7D91-D405-F324-0DDA919EB26F}"/>
              </a:ext>
            </a:extLst>
          </p:cNvPr>
          <p:cNvSpPr txBox="1"/>
          <p:nvPr/>
        </p:nvSpPr>
        <p:spPr>
          <a:xfrm>
            <a:off x="5260210" y="5239794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More than one task</a:t>
            </a:r>
            <a:endParaRPr lang="ko-Kore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A48C28-FAD7-4E0D-8183-FD326F1A7907}"/>
              </a:ext>
            </a:extLst>
          </p:cNvPr>
          <p:cNvSpPr txBox="1"/>
          <p:nvPr/>
        </p:nvSpPr>
        <p:spPr>
          <a:xfrm>
            <a:off x="8332080" y="5234665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More than one task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36567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13">
            <a:extLst>
              <a:ext uri="{FF2B5EF4-FFF2-40B4-BE49-F238E27FC236}">
                <a16:creationId xmlns:a16="http://schemas.microsoft.com/office/drawing/2014/main" id="{1468C201-FBCD-3ACC-386C-E8B535CAFB03}"/>
              </a:ext>
            </a:extLst>
          </p:cNvPr>
          <p:cNvSpPr/>
          <p:nvPr/>
        </p:nvSpPr>
        <p:spPr>
          <a:xfrm>
            <a:off x="3839441" y="5661030"/>
            <a:ext cx="3185984" cy="331795"/>
          </a:xfrm>
          <a:prstGeom prst="roundRect">
            <a:avLst>
              <a:gd name="adj" fmla="val 6201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5EC1D-B0F9-54E6-0BD4-31AC734946D5}"/>
              </a:ext>
            </a:extLst>
          </p:cNvPr>
          <p:cNvSpPr txBox="1"/>
          <p:nvPr/>
        </p:nvSpPr>
        <p:spPr>
          <a:xfrm>
            <a:off x="506014" y="507105"/>
            <a:ext cx="442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3. Data Structure</a:t>
            </a:r>
            <a:endParaRPr kumimoji="1" lang="ko-KR" altLang="en-US" sz="3600" b="1" dirty="0">
              <a:solidFill>
                <a:srgbClr val="3853DE"/>
              </a:solidFill>
              <a:latin typeface="NanumSquare Neo Heavy" pitchFamily="2" charset="-127"/>
              <a:ea typeface="NanumSquare Neo Heavy" pitchFamily="2" charset="-127"/>
            </a:endParaRP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5BFC4122-521E-C9CF-E9BD-168AD9C48518}"/>
              </a:ext>
            </a:extLst>
          </p:cNvPr>
          <p:cNvSpPr/>
          <p:nvPr/>
        </p:nvSpPr>
        <p:spPr>
          <a:xfrm>
            <a:off x="1101397" y="2403693"/>
            <a:ext cx="5815662" cy="832335"/>
          </a:xfrm>
          <a:prstGeom prst="roundRect">
            <a:avLst>
              <a:gd name="adj" fmla="val 10930"/>
            </a:avLst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60543-D2F4-9189-28BA-85ACCD0F02EE}"/>
              </a:ext>
            </a:extLst>
          </p:cNvPr>
          <p:cNvSpPr txBox="1"/>
          <p:nvPr/>
        </p:nvSpPr>
        <p:spPr>
          <a:xfrm>
            <a:off x="1145941" y="2635323"/>
            <a:ext cx="5569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2</a:t>
            </a:r>
            <a:endParaRPr lang="ko-Kore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CB054-10E4-CB3D-B632-323B48659123}"/>
              </a:ext>
            </a:extLst>
          </p:cNvPr>
          <p:cNvSpPr txBox="1"/>
          <p:nvPr/>
        </p:nvSpPr>
        <p:spPr>
          <a:xfrm>
            <a:off x="1145941" y="3313769"/>
            <a:ext cx="5569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True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8B5A6671-DAB3-ED92-4FD8-EF482E8F59AB}"/>
              </a:ext>
            </a:extLst>
          </p:cNvPr>
          <p:cNvSpPr/>
          <p:nvPr/>
        </p:nvSpPr>
        <p:spPr>
          <a:xfrm>
            <a:off x="1012010" y="2341203"/>
            <a:ext cx="6013415" cy="2884612"/>
          </a:xfrm>
          <a:prstGeom prst="roundRect">
            <a:avLst>
              <a:gd name="adj" fmla="val 4144"/>
            </a:avLst>
          </a:prstGeom>
          <a:solidFill>
            <a:srgbClr val="BFBFB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7" name="모서리가 둥근 직사각형 13">
            <a:extLst>
              <a:ext uri="{FF2B5EF4-FFF2-40B4-BE49-F238E27FC236}">
                <a16:creationId xmlns:a16="http://schemas.microsoft.com/office/drawing/2014/main" id="{AA919ABE-1035-11DB-8462-D0DC76E374FD}"/>
              </a:ext>
            </a:extLst>
          </p:cNvPr>
          <p:cNvSpPr/>
          <p:nvPr/>
        </p:nvSpPr>
        <p:spPr>
          <a:xfrm>
            <a:off x="1443984" y="3870313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3">
            <a:extLst>
              <a:ext uri="{FF2B5EF4-FFF2-40B4-BE49-F238E27FC236}">
                <a16:creationId xmlns:a16="http://schemas.microsoft.com/office/drawing/2014/main" id="{65AF5401-8486-24F1-ED00-B909FD282E0E}"/>
              </a:ext>
            </a:extLst>
          </p:cNvPr>
          <p:cNvSpPr/>
          <p:nvPr/>
        </p:nvSpPr>
        <p:spPr>
          <a:xfrm>
            <a:off x="2762503" y="3870313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2972C-BD17-E586-7E6C-ACFC75029101}"/>
              </a:ext>
            </a:extLst>
          </p:cNvPr>
          <p:cNvSpPr txBox="1"/>
          <p:nvPr/>
        </p:nvSpPr>
        <p:spPr>
          <a:xfrm>
            <a:off x="1012010" y="3983659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31006-6E50-2A0B-EEC7-50A5F75F9026}"/>
              </a:ext>
            </a:extLst>
          </p:cNvPr>
          <p:cNvSpPr txBox="1"/>
          <p:nvPr/>
        </p:nvSpPr>
        <p:spPr>
          <a:xfrm>
            <a:off x="2356814" y="3983660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3</a:t>
            </a:r>
            <a:endParaRPr lang="ko-Kore-KR" altLang="en-US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5CD4A94-6403-89BE-1639-E68458DAA7B9}"/>
              </a:ext>
            </a:extLst>
          </p:cNvPr>
          <p:cNvSpPr/>
          <p:nvPr/>
        </p:nvSpPr>
        <p:spPr>
          <a:xfrm>
            <a:off x="5097201" y="3847112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90E91-21F7-8737-B08F-EBD10DC2486D}"/>
              </a:ext>
            </a:extLst>
          </p:cNvPr>
          <p:cNvSpPr txBox="1"/>
          <p:nvPr/>
        </p:nvSpPr>
        <p:spPr>
          <a:xfrm>
            <a:off x="4691512" y="3960459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4</a:t>
            </a:r>
            <a:endParaRPr lang="ko-Kore-KR" altLang="en-US" sz="1400" dirty="0"/>
          </a:p>
        </p:txBody>
      </p:sp>
      <p:sp>
        <p:nvSpPr>
          <p:cNvPr id="30" name="모서리가 둥근 직사각형 13">
            <a:extLst>
              <a:ext uri="{FF2B5EF4-FFF2-40B4-BE49-F238E27FC236}">
                <a16:creationId xmlns:a16="http://schemas.microsoft.com/office/drawing/2014/main" id="{1DBFDFCA-D289-4258-8E41-67810677C3DF}"/>
              </a:ext>
            </a:extLst>
          </p:cNvPr>
          <p:cNvSpPr/>
          <p:nvPr/>
        </p:nvSpPr>
        <p:spPr>
          <a:xfrm>
            <a:off x="2762504" y="4524863"/>
            <a:ext cx="2334698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F1B138-43F9-D1BC-7482-20683F803A11}"/>
              </a:ext>
            </a:extLst>
          </p:cNvPr>
          <p:cNvSpPr txBox="1"/>
          <p:nvPr/>
        </p:nvSpPr>
        <p:spPr>
          <a:xfrm>
            <a:off x="2922752" y="4661411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2</a:t>
            </a:r>
            <a:endParaRPr lang="ko-Kore-KR" altLang="en-US" sz="14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13AF52C-D716-7797-8284-D88D97D4866C}"/>
              </a:ext>
            </a:extLst>
          </p:cNvPr>
          <p:cNvCxnSpPr/>
          <p:nvPr/>
        </p:nvCxnSpPr>
        <p:spPr>
          <a:xfrm>
            <a:off x="1443984" y="4524863"/>
            <a:ext cx="0" cy="984291"/>
          </a:xfrm>
          <a:prstGeom prst="line">
            <a:avLst/>
          </a:prstGeom>
          <a:ln w="28575">
            <a:solidFill>
              <a:srgbClr val="3853D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7602ED3-7980-442A-7C91-41E8CEE4F6B1}"/>
              </a:ext>
            </a:extLst>
          </p:cNvPr>
          <p:cNvSpPr txBox="1"/>
          <p:nvPr/>
        </p:nvSpPr>
        <p:spPr>
          <a:xfrm>
            <a:off x="436883" y="5672282"/>
            <a:ext cx="201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start</a:t>
            </a:r>
          </a:p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(0)</a:t>
            </a:r>
            <a:endParaRPr lang="ko-Kore-KR" altLang="en-US" sz="14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F55C937-BFB0-5968-F84E-CAC085110972}"/>
              </a:ext>
            </a:extLst>
          </p:cNvPr>
          <p:cNvCxnSpPr/>
          <p:nvPr/>
        </p:nvCxnSpPr>
        <p:spPr>
          <a:xfrm>
            <a:off x="2594237" y="4524862"/>
            <a:ext cx="0" cy="984291"/>
          </a:xfrm>
          <a:prstGeom prst="line">
            <a:avLst/>
          </a:prstGeom>
          <a:ln w="28575">
            <a:solidFill>
              <a:srgbClr val="3853D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8139E60-3D44-1AF8-E879-6A4612E8E5F9}"/>
              </a:ext>
            </a:extLst>
          </p:cNvPr>
          <p:cNvCxnSpPr>
            <a:cxnSpLocks/>
          </p:cNvCxnSpPr>
          <p:nvPr/>
        </p:nvCxnSpPr>
        <p:spPr>
          <a:xfrm flipH="1">
            <a:off x="2762503" y="5117286"/>
            <a:ext cx="3438" cy="391867"/>
          </a:xfrm>
          <a:prstGeom prst="line">
            <a:avLst/>
          </a:prstGeom>
          <a:ln w="28575">
            <a:solidFill>
              <a:srgbClr val="3853D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6F9018E-27F9-7443-AB33-5E5A534093C7}"/>
              </a:ext>
            </a:extLst>
          </p:cNvPr>
          <p:cNvSpPr txBox="1"/>
          <p:nvPr/>
        </p:nvSpPr>
        <p:spPr>
          <a:xfrm>
            <a:off x="1443984" y="5672282"/>
            <a:ext cx="201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finish</a:t>
            </a:r>
          </a:p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(t)</a:t>
            </a:r>
            <a:endParaRPr lang="ko-Kore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9E2677-3013-3A1F-FC11-F7CE4AD3A072}"/>
              </a:ext>
            </a:extLst>
          </p:cNvPr>
          <p:cNvSpPr txBox="1"/>
          <p:nvPr/>
        </p:nvSpPr>
        <p:spPr>
          <a:xfrm>
            <a:off x="2044582" y="5672282"/>
            <a:ext cx="201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start</a:t>
            </a:r>
          </a:p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(t)</a:t>
            </a:r>
            <a:endParaRPr lang="ko-Kore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B0F9E9-16F1-A2FD-DC62-3CA78B59448B}"/>
              </a:ext>
            </a:extLst>
          </p:cNvPr>
          <p:cNvSpPr txBox="1"/>
          <p:nvPr/>
        </p:nvSpPr>
        <p:spPr>
          <a:xfrm>
            <a:off x="7600166" y="2860179"/>
            <a:ext cx="395125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Class </a:t>
            </a:r>
            <a:r>
              <a:rPr kumimoji="1" lang="en-US" altLang="en-US" sz="1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Task</a:t>
            </a:r>
          </a:p>
          <a:p>
            <a:endParaRPr kumimoji="1" lang="en-US" altLang="en-US" sz="1400" b="1" dirty="0">
              <a:latin typeface="NanumSquare Neo Heavy" pitchFamily="2" charset="-127"/>
              <a:ea typeface="NanumSquare Neo Heavy" pitchFamily="2" charset="-127"/>
            </a:endParaRPr>
          </a:p>
          <a:p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- </a:t>
            </a:r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endParaRPr kumimoji="1" lang="en-US" altLang="en-US" sz="1400" b="1" dirty="0">
              <a:latin typeface="NanumSquare Neo Heavy" pitchFamily="2" charset="-127"/>
              <a:ea typeface="NanumSquare Neo Heavy" pitchFamily="2" charset="-127"/>
            </a:endParaRPr>
          </a:p>
          <a:p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- </a:t>
            </a:r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self.predependency</a:t>
            </a:r>
            <a:endParaRPr kumimoji="1" lang="en-US" altLang="en-US" sz="1400" b="1" dirty="0">
              <a:latin typeface="NanumSquare Neo Heavy" pitchFamily="2" charset="-127"/>
              <a:ea typeface="NanumSquare Neo Heavy" pitchFamily="2" charset="-127"/>
            </a:endParaRPr>
          </a:p>
          <a:p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- </a:t>
            </a:r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self.nxtdependency</a:t>
            </a:r>
            <a:endParaRPr kumimoji="1" lang="en-US" altLang="en-US" sz="1400" b="1" dirty="0">
              <a:latin typeface="NanumSquare Neo Heavy" pitchFamily="2" charset="-127"/>
              <a:ea typeface="NanumSquare Neo Heavy" pitchFamily="2" charset="-127"/>
            </a:endParaRPr>
          </a:p>
          <a:p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- </a:t>
            </a:r>
            <a:r>
              <a:rPr kumimoji="1" lang="en-US" altLang="en-US" sz="1400" b="1" dirty="0" err="1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self.start</a:t>
            </a:r>
            <a:endParaRPr kumimoji="1" lang="en-US" altLang="en-US" sz="1400" b="1" dirty="0">
              <a:solidFill>
                <a:srgbClr val="3853DE"/>
              </a:solidFill>
              <a:latin typeface="NanumSquare Neo Heavy" pitchFamily="2" charset="-127"/>
              <a:ea typeface="NanumSquare Neo Heavy" pitchFamily="2" charset="-127"/>
            </a:endParaRPr>
          </a:p>
          <a:p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- </a:t>
            </a:r>
            <a:r>
              <a:rPr kumimoji="1" lang="en-US" altLang="en-US" sz="1400" b="1" dirty="0" err="1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self.finish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 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= </a:t>
            </a:r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self.start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+ </a:t>
            </a:r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self.duration</a:t>
            </a:r>
            <a:endParaRPr kumimoji="1" lang="en-US" altLang="en-US" sz="1400" b="1" dirty="0">
              <a:latin typeface="NanumSquare Neo Heavy" pitchFamily="2" charset="-127"/>
              <a:ea typeface="NanumSquare Neo Heavy" pitchFamily="2" charset="-127"/>
            </a:endParaRPr>
          </a:p>
          <a:p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- </a:t>
            </a:r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self.duration</a:t>
            </a:r>
            <a:endParaRPr lang="ko-Kore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573257-25F4-251E-CCDA-0CB1D1D36181}"/>
              </a:ext>
            </a:extLst>
          </p:cNvPr>
          <p:cNvSpPr txBox="1"/>
          <p:nvPr/>
        </p:nvSpPr>
        <p:spPr>
          <a:xfrm>
            <a:off x="3669357" y="5685048"/>
            <a:ext cx="3557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Regional Time (in </a:t>
            </a:r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)</a:t>
            </a:r>
            <a:endParaRPr lang="ko-Kore-KR" altLang="en-US" sz="1400" dirty="0"/>
          </a:p>
        </p:txBody>
      </p:sp>
      <p:sp>
        <p:nvSpPr>
          <p:cNvPr id="49" name="오른쪽 화살표[R] 32">
            <a:extLst>
              <a:ext uri="{FF2B5EF4-FFF2-40B4-BE49-F238E27FC236}">
                <a16:creationId xmlns:a16="http://schemas.microsoft.com/office/drawing/2014/main" id="{55ECEA8B-19D0-7463-479E-E354A1281F2C}"/>
              </a:ext>
            </a:extLst>
          </p:cNvPr>
          <p:cNvSpPr/>
          <p:nvPr/>
        </p:nvSpPr>
        <p:spPr>
          <a:xfrm>
            <a:off x="3458186" y="5685048"/>
            <a:ext cx="259109" cy="307777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5A6ACA-40AB-0A83-EB6F-DB21518B9DCF}"/>
              </a:ext>
            </a:extLst>
          </p:cNvPr>
          <p:cNvSpPr txBox="1"/>
          <p:nvPr/>
        </p:nvSpPr>
        <p:spPr>
          <a:xfrm>
            <a:off x="3363915" y="6064697"/>
            <a:ext cx="40027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100" b="1" dirty="0">
                <a:latin typeface="NanumSquare Neo Heavy" pitchFamily="2" charset="-127"/>
                <a:ea typeface="NanumSquare Neo Heavy" pitchFamily="2" charset="-127"/>
              </a:rPr>
              <a:t>*Real Time be calculated in the end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9122CA-D01C-C4E0-EF33-8540A053FE10}"/>
              </a:ext>
            </a:extLst>
          </p:cNvPr>
          <p:cNvSpPr txBox="1"/>
          <p:nvPr/>
        </p:nvSpPr>
        <p:spPr>
          <a:xfrm>
            <a:off x="261469" y="1516487"/>
            <a:ext cx="5546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 Neo Heavy" pitchFamily="2" charset="-127"/>
                <a:ea typeface="NanumSquare Neo Heavy" pitchFamily="2" charset="-127"/>
              </a:rPr>
              <a:t>Schedule, </a:t>
            </a:r>
            <a:r>
              <a:rPr kumimoji="1" lang="en-US" altLang="ko-Kore-KR" sz="24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2400" b="1" dirty="0">
                <a:latin typeface="NanumSquare Neo Heavy" pitchFamily="2" charset="-127"/>
                <a:ea typeface="NanumSquare Neo Heavy" pitchFamily="2" charset="-127"/>
              </a:rPr>
              <a:t>, Task</a:t>
            </a:r>
          </a:p>
        </p:txBody>
      </p:sp>
    </p:spTree>
    <p:extLst>
      <p:ext uri="{BB962C8B-B14F-4D97-AF65-F5344CB8AC3E}">
        <p14:creationId xmlns:p14="http://schemas.microsoft.com/office/powerpoint/2010/main" val="67975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4E598B5F-3828-1D8B-6419-64A798996D76}"/>
              </a:ext>
            </a:extLst>
          </p:cNvPr>
          <p:cNvSpPr/>
          <p:nvPr/>
        </p:nvSpPr>
        <p:spPr>
          <a:xfrm>
            <a:off x="2012257" y="2073766"/>
            <a:ext cx="2277280" cy="2884612"/>
          </a:xfrm>
          <a:prstGeom prst="roundRect">
            <a:avLst>
              <a:gd name="adj" fmla="val 4144"/>
            </a:avLst>
          </a:prstGeom>
          <a:solidFill>
            <a:srgbClr val="9FACE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5EC1D-B0F9-54E6-0BD4-31AC734946D5}"/>
              </a:ext>
            </a:extLst>
          </p:cNvPr>
          <p:cNvSpPr txBox="1"/>
          <p:nvPr/>
        </p:nvSpPr>
        <p:spPr>
          <a:xfrm>
            <a:off x="506014" y="507105"/>
            <a:ext cx="902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4. Schedule Rearrangement Pattern</a:t>
            </a:r>
            <a:endParaRPr kumimoji="1" lang="ko-KR" altLang="en-US" sz="3600" b="1" dirty="0">
              <a:solidFill>
                <a:srgbClr val="3853DE"/>
              </a:solidFill>
              <a:latin typeface="NanumSquare Neo Heavy" pitchFamily="2" charset="-127"/>
              <a:ea typeface="NanumSquare Neo Heavy" pitchFamily="2" charset="-127"/>
            </a:endParaRP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CA5A68C4-10A4-5086-3390-6F2FDBDBE430}"/>
              </a:ext>
            </a:extLst>
          </p:cNvPr>
          <p:cNvSpPr/>
          <p:nvPr/>
        </p:nvSpPr>
        <p:spPr>
          <a:xfrm>
            <a:off x="2099252" y="2136257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9FACE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5BFC4122-521E-C9CF-E9BD-168AD9C48518}"/>
              </a:ext>
            </a:extLst>
          </p:cNvPr>
          <p:cNvSpPr/>
          <p:nvPr/>
        </p:nvSpPr>
        <p:spPr>
          <a:xfrm>
            <a:off x="5171122" y="2136256"/>
            <a:ext cx="2103290" cy="832335"/>
          </a:xfrm>
          <a:prstGeom prst="roundRect">
            <a:avLst>
              <a:gd name="adj" fmla="val 10930"/>
            </a:avLst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9" name="오른쪽 화살표[R] 32">
            <a:extLst>
              <a:ext uri="{FF2B5EF4-FFF2-40B4-BE49-F238E27FC236}">
                <a16:creationId xmlns:a16="http://schemas.microsoft.com/office/drawing/2014/main" id="{0B2DF447-2375-E896-76AF-08D30B4DBC78}"/>
              </a:ext>
            </a:extLst>
          </p:cNvPr>
          <p:cNvSpPr/>
          <p:nvPr/>
        </p:nvSpPr>
        <p:spPr>
          <a:xfrm>
            <a:off x="4553558" y="2419398"/>
            <a:ext cx="385752" cy="381770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808194E-B54E-C25C-AE90-17B07D38B68B}"/>
              </a:ext>
            </a:extLst>
          </p:cNvPr>
          <p:cNvSpPr/>
          <p:nvPr/>
        </p:nvSpPr>
        <p:spPr>
          <a:xfrm>
            <a:off x="8165723" y="2136256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BFBFB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32">
            <a:extLst>
              <a:ext uri="{FF2B5EF4-FFF2-40B4-BE49-F238E27FC236}">
                <a16:creationId xmlns:a16="http://schemas.microsoft.com/office/drawing/2014/main" id="{FAF43AAE-1BD4-B1A6-34F7-E6ECE5C2ED15}"/>
              </a:ext>
            </a:extLst>
          </p:cNvPr>
          <p:cNvSpPr/>
          <p:nvPr/>
        </p:nvSpPr>
        <p:spPr>
          <a:xfrm>
            <a:off x="7556306" y="2361538"/>
            <a:ext cx="385752" cy="381770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08F52-36F2-E456-42D4-0747315CADE2}"/>
              </a:ext>
            </a:extLst>
          </p:cNvPr>
          <p:cNvSpPr txBox="1"/>
          <p:nvPr/>
        </p:nvSpPr>
        <p:spPr>
          <a:xfrm>
            <a:off x="2143796" y="2377580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1</a:t>
            </a:r>
            <a:endParaRPr lang="ko-Kore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AABBD-47E1-3214-4E2C-14F0C5DEA53A}"/>
              </a:ext>
            </a:extLst>
          </p:cNvPr>
          <p:cNvSpPr txBox="1"/>
          <p:nvPr/>
        </p:nvSpPr>
        <p:spPr>
          <a:xfrm>
            <a:off x="8210267" y="2361446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3</a:t>
            </a:r>
            <a:endParaRPr lang="ko-Kore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60543-D2F4-9189-28BA-85ACCD0F02EE}"/>
              </a:ext>
            </a:extLst>
          </p:cNvPr>
          <p:cNvSpPr txBox="1"/>
          <p:nvPr/>
        </p:nvSpPr>
        <p:spPr>
          <a:xfrm>
            <a:off x="5215667" y="2367886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2</a:t>
            </a:r>
            <a:endParaRPr lang="ko-Kore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F58CE-E897-4AFE-C2E9-7C8151FD82D3}"/>
              </a:ext>
            </a:extLst>
          </p:cNvPr>
          <p:cNvSpPr txBox="1"/>
          <p:nvPr/>
        </p:nvSpPr>
        <p:spPr>
          <a:xfrm>
            <a:off x="2143796" y="3031083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False</a:t>
            </a:r>
            <a:endParaRPr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D3C01A-B168-2388-2473-FE683170F260}"/>
              </a:ext>
            </a:extLst>
          </p:cNvPr>
          <p:cNvSpPr txBox="1"/>
          <p:nvPr/>
        </p:nvSpPr>
        <p:spPr>
          <a:xfrm>
            <a:off x="8254811" y="3034960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True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CB054-10E4-CB3D-B632-323B48659123}"/>
              </a:ext>
            </a:extLst>
          </p:cNvPr>
          <p:cNvSpPr txBox="1"/>
          <p:nvPr/>
        </p:nvSpPr>
        <p:spPr>
          <a:xfrm>
            <a:off x="5215667" y="3046332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True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23" name="모서리가 둥근 직사각형 13">
            <a:extLst>
              <a:ext uri="{FF2B5EF4-FFF2-40B4-BE49-F238E27FC236}">
                <a16:creationId xmlns:a16="http://schemas.microsoft.com/office/drawing/2014/main" id="{72ACFC9A-339F-F25A-B8D5-F587F229B06F}"/>
              </a:ext>
            </a:extLst>
          </p:cNvPr>
          <p:cNvSpPr/>
          <p:nvPr/>
        </p:nvSpPr>
        <p:spPr>
          <a:xfrm>
            <a:off x="2575770" y="3747765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8B5A6671-DAB3-ED92-4FD8-EF482E8F59AB}"/>
              </a:ext>
            </a:extLst>
          </p:cNvPr>
          <p:cNvSpPr/>
          <p:nvPr/>
        </p:nvSpPr>
        <p:spPr>
          <a:xfrm>
            <a:off x="5081735" y="2073765"/>
            <a:ext cx="2277280" cy="3895607"/>
          </a:xfrm>
          <a:prstGeom prst="roundRect">
            <a:avLst>
              <a:gd name="adj" fmla="val 4144"/>
            </a:avLst>
          </a:prstGeom>
          <a:solidFill>
            <a:srgbClr val="BFBFB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6" name="모서리가 둥근 직사각형 1">
            <a:extLst>
              <a:ext uri="{FF2B5EF4-FFF2-40B4-BE49-F238E27FC236}">
                <a16:creationId xmlns:a16="http://schemas.microsoft.com/office/drawing/2014/main" id="{3939A3E1-36E5-D7D9-1085-0660E50EFFF8}"/>
              </a:ext>
            </a:extLst>
          </p:cNvPr>
          <p:cNvSpPr/>
          <p:nvPr/>
        </p:nvSpPr>
        <p:spPr>
          <a:xfrm>
            <a:off x="8078728" y="2073766"/>
            <a:ext cx="2277280" cy="2884612"/>
          </a:xfrm>
          <a:prstGeom prst="roundRect">
            <a:avLst>
              <a:gd name="adj" fmla="val 4144"/>
            </a:avLst>
          </a:prstGeom>
          <a:solidFill>
            <a:srgbClr val="D9D9D9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7" name="모서리가 둥근 직사각형 13">
            <a:extLst>
              <a:ext uri="{FF2B5EF4-FFF2-40B4-BE49-F238E27FC236}">
                <a16:creationId xmlns:a16="http://schemas.microsoft.com/office/drawing/2014/main" id="{8E4BB81C-A32F-7727-0E58-D0F253DE0537}"/>
              </a:ext>
            </a:extLst>
          </p:cNvPr>
          <p:cNvSpPr/>
          <p:nvPr/>
        </p:nvSpPr>
        <p:spPr>
          <a:xfrm>
            <a:off x="5677443" y="3553529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8" name="모서리가 둥근 직사각형 13">
            <a:extLst>
              <a:ext uri="{FF2B5EF4-FFF2-40B4-BE49-F238E27FC236}">
                <a16:creationId xmlns:a16="http://schemas.microsoft.com/office/drawing/2014/main" id="{590207AF-A9EF-3C51-7A0E-D86FBC13FF8D}"/>
              </a:ext>
            </a:extLst>
          </p:cNvPr>
          <p:cNvSpPr/>
          <p:nvPr/>
        </p:nvSpPr>
        <p:spPr>
          <a:xfrm>
            <a:off x="5677443" y="4226129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9" name="모서리가 둥근 직사각형 13">
            <a:extLst>
              <a:ext uri="{FF2B5EF4-FFF2-40B4-BE49-F238E27FC236}">
                <a16:creationId xmlns:a16="http://schemas.microsoft.com/office/drawing/2014/main" id="{AEE9A7F1-4230-D26C-7CF0-2AD9E68BEBF3}"/>
              </a:ext>
            </a:extLst>
          </p:cNvPr>
          <p:cNvSpPr/>
          <p:nvPr/>
        </p:nvSpPr>
        <p:spPr>
          <a:xfrm>
            <a:off x="8686785" y="3553529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0" name="모서리가 둥근 직사각형 13">
            <a:extLst>
              <a:ext uri="{FF2B5EF4-FFF2-40B4-BE49-F238E27FC236}">
                <a16:creationId xmlns:a16="http://schemas.microsoft.com/office/drawing/2014/main" id="{01D2C151-3A7E-6BE1-D7EC-829A3A0C9531}"/>
              </a:ext>
            </a:extLst>
          </p:cNvPr>
          <p:cNvSpPr/>
          <p:nvPr/>
        </p:nvSpPr>
        <p:spPr>
          <a:xfrm>
            <a:off x="8686785" y="4253257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70470-4EB1-D965-79DB-6E92E631A354}"/>
              </a:ext>
            </a:extLst>
          </p:cNvPr>
          <p:cNvSpPr txBox="1"/>
          <p:nvPr/>
        </p:nvSpPr>
        <p:spPr>
          <a:xfrm>
            <a:off x="2145275" y="3855390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A1E19C-E318-35E6-B272-FB0F8BCA269E}"/>
              </a:ext>
            </a:extLst>
          </p:cNvPr>
          <p:cNvSpPr txBox="1"/>
          <p:nvPr/>
        </p:nvSpPr>
        <p:spPr>
          <a:xfrm>
            <a:off x="5245468" y="3666876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C18C2-81FB-C76D-C0FF-5D438D1591B6}"/>
              </a:ext>
            </a:extLst>
          </p:cNvPr>
          <p:cNvSpPr txBox="1"/>
          <p:nvPr/>
        </p:nvSpPr>
        <p:spPr>
          <a:xfrm>
            <a:off x="8254811" y="3666875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C9396-035D-D391-DCAA-839E41DB0662}"/>
              </a:ext>
            </a:extLst>
          </p:cNvPr>
          <p:cNvSpPr txBox="1"/>
          <p:nvPr/>
        </p:nvSpPr>
        <p:spPr>
          <a:xfrm>
            <a:off x="5245468" y="4339476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 N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839A3-7BCC-3BB6-C074-C58DAC01CCDB}"/>
              </a:ext>
            </a:extLst>
          </p:cNvPr>
          <p:cNvSpPr txBox="1"/>
          <p:nvPr/>
        </p:nvSpPr>
        <p:spPr>
          <a:xfrm>
            <a:off x="8281096" y="4366604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M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7" name="모서리가 둥근 직사각형 13">
            <a:extLst>
              <a:ext uri="{FF2B5EF4-FFF2-40B4-BE49-F238E27FC236}">
                <a16:creationId xmlns:a16="http://schemas.microsoft.com/office/drawing/2014/main" id="{5C6D858D-E1BF-B07C-6E62-E9E842CDD1AE}"/>
              </a:ext>
            </a:extLst>
          </p:cNvPr>
          <p:cNvSpPr/>
          <p:nvPr/>
        </p:nvSpPr>
        <p:spPr>
          <a:xfrm>
            <a:off x="5677443" y="4887188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BA770-352A-C23A-ABEA-AA2C6414B98E}"/>
              </a:ext>
            </a:extLst>
          </p:cNvPr>
          <p:cNvSpPr txBox="1"/>
          <p:nvPr/>
        </p:nvSpPr>
        <p:spPr>
          <a:xfrm>
            <a:off x="5245468" y="5008975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M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0AD589A-84F0-AF12-AD30-E32F97C93B16}"/>
              </a:ext>
            </a:extLst>
          </p:cNvPr>
          <p:cNvCxnSpPr>
            <a:cxnSpLocks/>
          </p:cNvCxnSpPr>
          <p:nvPr/>
        </p:nvCxnSpPr>
        <p:spPr>
          <a:xfrm flipH="1">
            <a:off x="6961031" y="4509451"/>
            <a:ext cx="1585656" cy="700068"/>
          </a:xfrm>
          <a:prstGeom prst="straightConnector1">
            <a:avLst/>
          </a:prstGeom>
          <a:ln w="76200">
            <a:solidFill>
              <a:srgbClr val="3853D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7CBB30-910B-E2C2-FE88-DE8BB4078041}"/>
              </a:ext>
            </a:extLst>
          </p:cNvPr>
          <p:cNvSpPr txBox="1"/>
          <p:nvPr/>
        </p:nvSpPr>
        <p:spPr>
          <a:xfrm>
            <a:off x="2172264" y="1573588"/>
            <a:ext cx="7847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Move </a:t>
            </a:r>
            <a:r>
              <a:rPr kumimoji="1" lang="en-US" altLang="en-US" sz="1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unparallel</a:t>
            </a:r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 task from </a:t>
            </a:r>
            <a:r>
              <a:rPr kumimoji="1" lang="en-US" altLang="en-US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 to </a:t>
            </a:r>
            <a:r>
              <a:rPr kumimoji="1" lang="en-US" altLang="en-US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*</a:t>
            </a:r>
            <a:endParaRPr lang="ko-Kore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1D395-8D05-3C8B-0E71-57EA023A4E72}"/>
              </a:ext>
            </a:extLst>
          </p:cNvPr>
          <p:cNvSpPr txBox="1"/>
          <p:nvPr/>
        </p:nvSpPr>
        <p:spPr>
          <a:xfrm>
            <a:off x="9261911" y="5895910"/>
            <a:ext cx="268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32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Crossover</a:t>
            </a:r>
          </a:p>
        </p:txBody>
      </p:sp>
      <p:sp>
        <p:nvSpPr>
          <p:cNvPr id="17" name="모서리가 둥근 직사각형 13">
            <a:extLst>
              <a:ext uri="{FF2B5EF4-FFF2-40B4-BE49-F238E27FC236}">
                <a16:creationId xmlns:a16="http://schemas.microsoft.com/office/drawing/2014/main" id="{2F463B42-707B-6601-C2AB-076BCCE91A83}"/>
              </a:ext>
            </a:extLst>
          </p:cNvPr>
          <p:cNvSpPr/>
          <p:nvPr/>
        </p:nvSpPr>
        <p:spPr>
          <a:xfrm>
            <a:off x="5279933" y="3424509"/>
            <a:ext cx="1947542" cy="2345241"/>
          </a:xfrm>
          <a:prstGeom prst="roundRect">
            <a:avLst>
              <a:gd name="adj" fmla="val 6201"/>
            </a:avLst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447174-A3B2-CA06-19A7-EDBFB04A7B0A}"/>
              </a:ext>
            </a:extLst>
          </p:cNvPr>
          <p:cNvSpPr txBox="1"/>
          <p:nvPr/>
        </p:nvSpPr>
        <p:spPr>
          <a:xfrm>
            <a:off x="3468619" y="5982245"/>
            <a:ext cx="5567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Rearrange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(time)</a:t>
            </a:r>
          </a:p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considering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dependency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2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8B5A6671-DAB3-ED92-4FD8-EF482E8F59AB}"/>
              </a:ext>
            </a:extLst>
          </p:cNvPr>
          <p:cNvSpPr/>
          <p:nvPr/>
        </p:nvSpPr>
        <p:spPr>
          <a:xfrm>
            <a:off x="3551578" y="2386276"/>
            <a:ext cx="2277280" cy="2884612"/>
          </a:xfrm>
          <a:prstGeom prst="roundRect">
            <a:avLst>
              <a:gd name="adj" fmla="val 4144"/>
            </a:avLst>
          </a:prstGeom>
          <a:solidFill>
            <a:srgbClr val="BFBFB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6" name="모서리가 둥근 직사각형 1">
            <a:extLst>
              <a:ext uri="{FF2B5EF4-FFF2-40B4-BE49-F238E27FC236}">
                <a16:creationId xmlns:a16="http://schemas.microsoft.com/office/drawing/2014/main" id="{3939A3E1-36E5-D7D9-1085-0660E50EFFF8}"/>
              </a:ext>
            </a:extLst>
          </p:cNvPr>
          <p:cNvSpPr/>
          <p:nvPr/>
        </p:nvSpPr>
        <p:spPr>
          <a:xfrm>
            <a:off x="6548571" y="2386276"/>
            <a:ext cx="2277280" cy="2884612"/>
          </a:xfrm>
          <a:prstGeom prst="roundRect">
            <a:avLst>
              <a:gd name="adj" fmla="val 4144"/>
            </a:avLst>
          </a:prstGeom>
          <a:solidFill>
            <a:srgbClr val="D9D9D9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4E598B5F-3828-1D8B-6419-64A798996D76}"/>
              </a:ext>
            </a:extLst>
          </p:cNvPr>
          <p:cNvSpPr/>
          <p:nvPr/>
        </p:nvSpPr>
        <p:spPr>
          <a:xfrm>
            <a:off x="482100" y="2386276"/>
            <a:ext cx="2277280" cy="2884612"/>
          </a:xfrm>
          <a:prstGeom prst="roundRect">
            <a:avLst>
              <a:gd name="adj" fmla="val 4144"/>
            </a:avLst>
          </a:prstGeom>
          <a:solidFill>
            <a:srgbClr val="9FACE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CA5A68C4-10A4-5086-3390-6F2FDBDBE430}"/>
              </a:ext>
            </a:extLst>
          </p:cNvPr>
          <p:cNvSpPr/>
          <p:nvPr/>
        </p:nvSpPr>
        <p:spPr>
          <a:xfrm>
            <a:off x="569095" y="2448767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9FACE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5BFC4122-521E-C9CF-E9BD-168AD9C48518}"/>
              </a:ext>
            </a:extLst>
          </p:cNvPr>
          <p:cNvSpPr/>
          <p:nvPr/>
        </p:nvSpPr>
        <p:spPr>
          <a:xfrm>
            <a:off x="3640965" y="2448766"/>
            <a:ext cx="2103290" cy="832335"/>
          </a:xfrm>
          <a:prstGeom prst="roundRect">
            <a:avLst>
              <a:gd name="adj" fmla="val 10930"/>
            </a:avLst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9" name="오른쪽 화살표[R] 32">
            <a:extLst>
              <a:ext uri="{FF2B5EF4-FFF2-40B4-BE49-F238E27FC236}">
                <a16:creationId xmlns:a16="http://schemas.microsoft.com/office/drawing/2014/main" id="{0B2DF447-2375-E896-76AF-08D30B4DBC78}"/>
              </a:ext>
            </a:extLst>
          </p:cNvPr>
          <p:cNvSpPr/>
          <p:nvPr/>
        </p:nvSpPr>
        <p:spPr>
          <a:xfrm>
            <a:off x="3023401" y="2731908"/>
            <a:ext cx="385752" cy="381770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808194E-B54E-C25C-AE90-17B07D38B68B}"/>
              </a:ext>
            </a:extLst>
          </p:cNvPr>
          <p:cNvSpPr/>
          <p:nvPr/>
        </p:nvSpPr>
        <p:spPr>
          <a:xfrm>
            <a:off x="6635566" y="2448766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BFBFB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32">
            <a:extLst>
              <a:ext uri="{FF2B5EF4-FFF2-40B4-BE49-F238E27FC236}">
                <a16:creationId xmlns:a16="http://schemas.microsoft.com/office/drawing/2014/main" id="{FAF43AAE-1BD4-B1A6-34F7-E6ECE5C2ED15}"/>
              </a:ext>
            </a:extLst>
          </p:cNvPr>
          <p:cNvSpPr/>
          <p:nvPr/>
        </p:nvSpPr>
        <p:spPr>
          <a:xfrm>
            <a:off x="6026149" y="2674048"/>
            <a:ext cx="385752" cy="381770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08F52-36F2-E456-42D4-0747315CADE2}"/>
              </a:ext>
            </a:extLst>
          </p:cNvPr>
          <p:cNvSpPr txBox="1"/>
          <p:nvPr/>
        </p:nvSpPr>
        <p:spPr>
          <a:xfrm>
            <a:off x="613639" y="2690090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1</a:t>
            </a:r>
            <a:endParaRPr lang="ko-Kore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AABBD-47E1-3214-4E2C-14F0C5DEA53A}"/>
              </a:ext>
            </a:extLst>
          </p:cNvPr>
          <p:cNvSpPr txBox="1"/>
          <p:nvPr/>
        </p:nvSpPr>
        <p:spPr>
          <a:xfrm>
            <a:off x="6680110" y="2673956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3</a:t>
            </a:r>
            <a:endParaRPr lang="ko-Kore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60543-D2F4-9189-28BA-85ACCD0F02EE}"/>
              </a:ext>
            </a:extLst>
          </p:cNvPr>
          <p:cNvSpPr txBox="1"/>
          <p:nvPr/>
        </p:nvSpPr>
        <p:spPr>
          <a:xfrm>
            <a:off x="3685510" y="2680396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2*</a:t>
            </a:r>
            <a:endParaRPr lang="ko-Kore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F58CE-E897-4AFE-C2E9-7C8151FD82D3}"/>
              </a:ext>
            </a:extLst>
          </p:cNvPr>
          <p:cNvSpPr txBox="1"/>
          <p:nvPr/>
        </p:nvSpPr>
        <p:spPr>
          <a:xfrm>
            <a:off x="613639" y="3343593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False</a:t>
            </a:r>
            <a:endParaRPr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D3C01A-B168-2388-2473-FE683170F260}"/>
              </a:ext>
            </a:extLst>
          </p:cNvPr>
          <p:cNvSpPr txBox="1"/>
          <p:nvPr/>
        </p:nvSpPr>
        <p:spPr>
          <a:xfrm>
            <a:off x="6724654" y="3347470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False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CB054-10E4-CB3D-B632-323B48659123}"/>
              </a:ext>
            </a:extLst>
          </p:cNvPr>
          <p:cNvSpPr txBox="1"/>
          <p:nvPr/>
        </p:nvSpPr>
        <p:spPr>
          <a:xfrm>
            <a:off x="3685510" y="3358842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True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23" name="모서리가 둥근 직사각형 13">
            <a:extLst>
              <a:ext uri="{FF2B5EF4-FFF2-40B4-BE49-F238E27FC236}">
                <a16:creationId xmlns:a16="http://schemas.microsoft.com/office/drawing/2014/main" id="{72ACFC9A-339F-F25A-B8D5-F587F229B06F}"/>
              </a:ext>
            </a:extLst>
          </p:cNvPr>
          <p:cNvSpPr/>
          <p:nvPr/>
        </p:nvSpPr>
        <p:spPr>
          <a:xfrm>
            <a:off x="1045613" y="4060275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8" name="모서리가 둥근 직사각형 13">
            <a:extLst>
              <a:ext uri="{FF2B5EF4-FFF2-40B4-BE49-F238E27FC236}">
                <a16:creationId xmlns:a16="http://schemas.microsoft.com/office/drawing/2014/main" id="{590207AF-A9EF-3C51-7A0E-D86FBC13FF8D}"/>
              </a:ext>
            </a:extLst>
          </p:cNvPr>
          <p:cNvSpPr/>
          <p:nvPr/>
        </p:nvSpPr>
        <p:spPr>
          <a:xfrm>
            <a:off x="4151787" y="4117514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9" name="모서리가 둥근 직사각형 13">
            <a:extLst>
              <a:ext uri="{FF2B5EF4-FFF2-40B4-BE49-F238E27FC236}">
                <a16:creationId xmlns:a16="http://schemas.microsoft.com/office/drawing/2014/main" id="{AEE9A7F1-4230-D26C-7CF0-2AD9E68BEBF3}"/>
              </a:ext>
            </a:extLst>
          </p:cNvPr>
          <p:cNvSpPr/>
          <p:nvPr/>
        </p:nvSpPr>
        <p:spPr>
          <a:xfrm>
            <a:off x="7156628" y="4077746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70470-4EB1-D965-79DB-6E92E631A354}"/>
              </a:ext>
            </a:extLst>
          </p:cNvPr>
          <p:cNvSpPr txBox="1"/>
          <p:nvPr/>
        </p:nvSpPr>
        <p:spPr>
          <a:xfrm>
            <a:off x="615118" y="4167900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C18C2-81FB-C76D-C0FF-5D438D1591B6}"/>
              </a:ext>
            </a:extLst>
          </p:cNvPr>
          <p:cNvSpPr txBox="1"/>
          <p:nvPr/>
        </p:nvSpPr>
        <p:spPr>
          <a:xfrm>
            <a:off x="6724654" y="4191092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C9396-035D-D391-DCAA-839E41DB0662}"/>
              </a:ext>
            </a:extLst>
          </p:cNvPr>
          <p:cNvSpPr txBox="1"/>
          <p:nvPr/>
        </p:nvSpPr>
        <p:spPr>
          <a:xfrm>
            <a:off x="3719812" y="4230861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 N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11" name="오른쪽 화살표[R] 32">
            <a:extLst>
              <a:ext uri="{FF2B5EF4-FFF2-40B4-BE49-F238E27FC236}">
                <a16:creationId xmlns:a16="http://schemas.microsoft.com/office/drawing/2014/main" id="{703D75B9-11B6-BE10-B2EB-31378A2C90AE}"/>
              </a:ext>
            </a:extLst>
          </p:cNvPr>
          <p:cNvSpPr/>
          <p:nvPr/>
        </p:nvSpPr>
        <p:spPr>
          <a:xfrm>
            <a:off x="8962521" y="2665684"/>
            <a:ext cx="385752" cy="381770"/>
          </a:xfrm>
          <a:prstGeom prst="rightArrow">
            <a:avLst/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282D076B-2AFD-8F71-EC14-B21F7274F606}"/>
              </a:ext>
            </a:extLst>
          </p:cNvPr>
          <p:cNvSpPr/>
          <p:nvPr/>
        </p:nvSpPr>
        <p:spPr>
          <a:xfrm>
            <a:off x="9519615" y="2386275"/>
            <a:ext cx="2277280" cy="2884612"/>
          </a:xfrm>
          <a:prstGeom prst="roundRect">
            <a:avLst>
              <a:gd name="adj" fmla="val 4144"/>
            </a:avLst>
          </a:prstGeom>
          <a:solidFill>
            <a:srgbClr val="9FACE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5" name="모서리가 둥근 직사각형 1">
            <a:extLst>
              <a:ext uri="{FF2B5EF4-FFF2-40B4-BE49-F238E27FC236}">
                <a16:creationId xmlns:a16="http://schemas.microsoft.com/office/drawing/2014/main" id="{D7A30D88-917C-D996-D77F-D18D9112060E}"/>
              </a:ext>
            </a:extLst>
          </p:cNvPr>
          <p:cNvSpPr/>
          <p:nvPr/>
        </p:nvSpPr>
        <p:spPr>
          <a:xfrm>
            <a:off x="9606610" y="2448766"/>
            <a:ext cx="2103290" cy="832335"/>
          </a:xfrm>
          <a:prstGeom prst="roundRect">
            <a:avLst>
              <a:gd name="adj" fmla="val 10930"/>
            </a:avLst>
          </a:prstGeom>
          <a:solidFill>
            <a:srgbClr val="9FACE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5ABB90-92FE-7E70-D8A8-8293693F2A48}"/>
              </a:ext>
            </a:extLst>
          </p:cNvPr>
          <p:cNvSpPr txBox="1"/>
          <p:nvPr/>
        </p:nvSpPr>
        <p:spPr>
          <a:xfrm>
            <a:off x="9651154" y="2690089"/>
            <a:ext cx="2014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ko-Kore-KR" sz="1600" b="1" dirty="0">
                <a:latin typeface="NanumSquare Neo Heavy" pitchFamily="2" charset="-127"/>
                <a:ea typeface="NanumSquare Neo Heavy" pitchFamily="2" charset="-127"/>
              </a:rPr>
              <a:t> 4</a:t>
            </a:r>
            <a:endParaRPr lang="ko-Kore-KR" alt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759F-33AD-2053-A857-899E6D1149F1}"/>
              </a:ext>
            </a:extLst>
          </p:cNvPr>
          <p:cNvSpPr txBox="1"/>
          <p:nvPr/>
        </p:nvSpPr>
        <p:spPr>
          <a:xfrm>
            <a:off x="9651154" y="3343592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self.parallel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 = 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True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46" name="모서리가 둥근 직사각형 13">
            <a:extLst>
              <a:ext uri="{FF2B5EF4-FFF2-40B4-BE49-F238E27FC236}">
                <a16:creationId xmlns:a16="http://schemas.microsoft.com/office/drawing/2014/main" id="{87EAC96A-C1E2-CF02-6007-CC9C56282CFA}"/>
              </a:ext>
            </a:extLst>
          </p:cNvPr>
          <p:cNvSpPr/>
          <p:nvPr/>
        </p:nvSpPr>
        <p:spPr>
          <a:xfrm>
            <a:off x="10083129" y="3866039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47" name="모서리가 둥근 직사각형 13">
            <a:extLst>
              <a:ext uri="{FF2B5EF4-FFF2-40B4-BE49-F238E27FC236}">
                <a16:creationId xmlns:a16="http://schemas.microsoft.com/office/drawing/2014/main" id="{E9D478C4-6EEB-8CC2-7571-FE34781E3BF7}"/>
              </a:ext>
            </a:extLst>
          </p:cNvPr>
          <p:cNvSpPr/>
          <p:nvPr/>
        </p:nvSpPr>
        <p:spPr>
          <a:xfrm>
            <a:off x="10083129" y="4538639"/>
            <a:ext cx="1150253" cy="534472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E71FE6-D1F9-F445-3536-15C827C08AB2}"/>
              </a:ext>
            </a:extLst>
          </p:cNvPr>
          <p:cNvSpPr txBox="1"/>
          <p:nvPr/>
        </p:nvSpPr>
        <p:spPr>
          <a:xfrm>
            <a:off x="9651154" y="3979386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 1</a:t>
            </a:r>
            <a:endParaRPr lang="ko-Kore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26CF07-12AC-0AFD-F96D-87BCD7749BF6}"/>
              </a:ext>
            </a:extLst>
          </p:cNvPr>
          <p:cNvSpPr txBox="1"/>
          <p:nvPr/>
        </p:nvSpPr>
        <p:spPr>
          <a:xfrm>
            <a:off x="9651154" y="4651986"/>
            <a:ext cx="201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Task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 N</a:t>
            </a:r>
            <a:endParaRPr lang="ko-Kore-KR" altLang="en-US" sz="1400" dirty="0">
              <a:solidFill>
                <a:srgbClr val="3853DE"/>
              </a:solidFill>
            </a:endParaRPr>
          </a:p>
        </p:txBody>
      </p:sp>
      <p:sp>
        <p:nvSpPr>
          <p:cNvPr id="50" name="모서리가 둥근 직사각형 13">
            <a:extLst>
              <a:ext uri="{FF2B5EF4-FFF2-40B4-BE49-F238E27FC236}">
                <a16:creationId xmlns:a16="http://schemas.microsoft.com/office/drawing/2014/main" id="{709EED27-EBBD-F46E-D770-402D81F472AF}"/>
              </a:ext>
            </a:extLst>
          </p:cNvPr>
          <p:cNvSpPr/>
          <p:nvPr/>
        </p:nvSpPr>
        <p:spPr>
          <a:xfrm>
            <a:off x="3527790" y="2343764"/>
            <a:ext cx="2366820" cy="3033165"/>
          </a:xfrm>
          <a:prstGeom prst="roundRect">
            <a:avLst>
              <a:gd name="adj" fmla="val 6201"/>
            </a:avLst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55" name="화살표: U자형 54">
            <a:extLst>
              <a:ext uri="{FF2B5EF4-FFF2-40B4-BE49-F238E27FC236}">
                <a16:creationId xmlns:a16="http://schemas.microsoft.com/office/drawing/2014/main" id="{7191955C-6306-07EB-0239-28B56A664DD5}"/>
              </a:ext>
            </a:extLst>
          </p:cNvPr>
          <p:cNvSpPr/>
          <p:nvPr/>
        </p:nvSpPr>
        <p:spPr>
          <a:xfrm rot="10800000">
            <a:off x="4539801" y="5376927"/>
            <a:ext cx="6284891" cy="701899"/>
          </a:xfrm>
          <a:prstGeom prst="uturnArrow">
            <a:avLst>
              <a:gd name="adj1" fmla="val 14908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385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3544A-8D85-09F6-066E-B68A7C79CB25}"/>
              </a:ext>
            </a:extLst>
          </p:cNvPr>
          <p:cNvSpPr txBox="1"/>
          <p:nvPr/>
        </p:nvSpPr>
        <p:spPr>
          <a:xfrm>
            <a:off x="2024512" y="1478633"/>
            <a:ext cx="87747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Add new </a:t>
            </a:r>
            <a:r>
              <a:rPr kumimoji="1" lang="en-US" altLang="en-US" sz="16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(</a:t>
            </a:r>
            <a:r>
              <a:rPr kumimoji="1" lang="en-US" altLang="en-US" sz="1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parallel</a:t>
            </a:r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) between other </a:t>
            </a:r>
            <a:r>
              <a:rPr kumimoji="1" lang="en-US" altLang="en-US" sz="1600" b="1" dirty="0" err="1">
                <a:latin typeface="NanumSquare Neo Heavy" pitchFamily="2" charset="-127"/>
                <a:ea typeface="NanumSquare Neo Heavy" pitchFamily="2" charset="-127"/>
              </a:rPr>
              <a:t>SubSchedules</a:t>
            </a:r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(</a:t>
            </a:r>
            <a:r>
              <a:rPr kumimoji="1" lang="en-US" altLang="en-US" sz="1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unparallel</a:t>
            </a:r>
            <a:r>
              <a:rPr kumimoji="1" lang="en-US" altLang="en-US" sz="1600" b="1" dirty="0">
                <a:latin typeface="NanumSquare Neo Heavy" pitchFamily="2" charset="-127"/>
                <a:ea typeface="NanumSquare Neo Heavy" pitchFamily="2" charset="-127"/>
              </a:rPr>
              <a:t>)</a:t>
            </a:r>
          </a:p>
          <a:p>
            <a:pPr algn="ctr"/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(=) same effect with moving the </a:t>
            </a:r>
            <a:r>
              <a:rPr kumimoji="1" lang="en-US" altLang="en-US" sz="1400" b="1" dirty="0" err="1">
                <a:latin typeface="NanumSquare Neo Heavy" pitchFamily="2" charset="-127"/>
                <a:ea typeface="NanumSquare Neo Heavy" pitchFamily="2" charset="-127"/>
              </a:rPr>
              <a:t>SubSchedule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(</a:t>
            </a:r>
            <a:r>
              <a:rPr kumimoji="1" lang="en-US" altLang="en-US" sz="14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unparallel</a:t>
            </a:r>
            <a:r>
              <a:rPr kumimoji="1" lang="en-US" altLang="en-US" sz="1400" b="1" dirty="0">
                <a:latin typeface="NanumSquare Neo Heavy" pitchFamily="2" charset="-127"/>
                <a:ea typeface="NanumSquare Neo Heavy" pitchFamily="2" charset="-127"/>
              </a:rPr>
              <a:t>)</a:t>
            </a:r>
            <a:endParaRPr lang="ko-Kore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61035F-7C3D-4A5D-8E1F-9C61B10F23C5}"/>
              </a:ext>
            </a:extLst>
          </p:cNvPr>
          <p:cNvSpPr txBox="1"/>
          <p:nvPr/>
        </p:nvSpPr>
        <p:spPr>
          <a:xfrm>
            <a:off x="506014" y="507105"/>
            <a:ext cx="902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4. Schedule Rearrangement Pattern</a:t>
            </a:r>
            <a:endParaRPr kumimoji="1" lang="ko-KR" altLang="en-US" sz="3600" b="1" dirty="0">
              <a:solidFill>
                <a:srgbClr val="3853DE"/>
              </a:solidFill>
              <a:latin typeface="NanumSquare Neo Heavy" pitchFamily="2" charset="-127"/>
              <a:ea typeface="NanumSquare Neo Heavy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711888-A780-E24D-AA56-4806B1016B4C}"/>
              </a:ext>
            </a:extLst>
          </p:cNvPr>
          <p:cNvSpPr txBox="1"/>
          <p:nvPr/>
        </p:nvSpPr>
        <p:spPr>
          <a:xfrm>
            <a:off x="71587" y="5973393"/>
            <a:ext cx="268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3200" b="1" dirty="0">
                <a:solidFill>
                  <a:srgbClr val="3853DE"/>
                </a:solidFill>
                <a:latin typeface="NanumSquare Neo Heavy" pitchFamily="2" charset="-127"/>
                <a:ea typeface="NanumSquare Neo Heavy" pitchFamily="2" charset="-127"/>
              </a:rPr>
              <a:t>Mutation</a:t>
            </a:r>
          </a:p>
        </p:txBody>
      </p:sp>
    </p:spTree>
    <p:extLst>
      <p:ext uri="{BB962C8B-B14F-4D97-AF65-F5344CB8AC3E}">
        <p14:creationId xmlns:p14="http://schemas.microsoft.com/office/powerpoint/2010/main" val="4287707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6127</TotalTime>
  <Words>331</Words>
  <Application>Microsoft Macintosh PowerPoint</Application>
  <PresentationFormat>와이드스크린</PresentationFormat>
  <Paragraphs>100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Cambria Math</vt:lpstr>
      <vt:lpstr>맑은 고딕</vt:lpstr>
      <vt:lpstr>Arial</vt:lpstr>
      <vt:lpstr>NanumSquare Neo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김예은</dc:creator>
  <cp:lastModifiedBy>김서현</cp:lastModifiedBy>
  <cp:revision>74</cp:revision>
  <dcterms:created xsi:type="dcterms:W3CDTF">2024-01-15T10:01:58Z</dcterms:created>
  <dcterms:modified xsi:type="dcterms:W3CDTF">2024-08-01T12:04:58Z</dcterms:modified>
</cp:coreProperties>
</file>